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99" r:id="rId2"/>
    <p:sldId id="294" r:id="rId3"/>
    <p:sldId id="300" r:id="rId4"/>
    <p:sldId id="301" r:id="rId5"/>
    <p:sldId id="302" r:id="rId6"/>
    <p:sldId id="29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20" userDrawn="1">
          <p15:clr>
            <a:srgbClr val="A4A3A4"/>
          </p15:clr>
        </p15:guide>
        <p15:guide id="3" orient="horz" pos="2208" userDrawn="1">
          <p15:clr>
            <a:srgbClr val="A4A3A4"/>
          </p15:clr>
        </p15:guide>
        <p15:guide id="4" orient="horz" pos="888" userDrawn="1">
          <p15:clr>
            <a:srgbClr val="A4A3A4"/>
          </p15:clr>
        </p15:guide>
        <p15:guide id="5" orient="horz" pos="1080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pos="4128" userDrawn="1">
          <p15:clr>
            <a:srgbClr val="A4A3A4"/>
          </p15:clr>
        </p15:guide>
        <p15:guide id="8" pos="3552" userDrawn="1">
          <p15:clr>
            <a:srgbClr val="A4A3A4"/>
          </p15:clr>
        </p15:guide>
        <p15:guide id="9" orient="horz" pos="1608" userDrawn="1">
          <p15:clr>
            <a:srgbClr val="A4A3A4"/>
          </p15:clr>
        </p15:guide>
        <p15:guide id="10" orient="horz" pos="34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CEED"/>
    <a:srgbClr val="C8DAE8"/>
    <a:srgbClr val="60061F"/>
    <a:srgbClr val="862633"/>
    <a:srgbClr val="861C33"/>
    <a:srgbClr val="6B0D25"/>
    <a:srgbClr val="671C33"/>
    <a:srgbClr val="000000"/>
    <a:srgbClr val="9C2B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33"/>
    <p:restoredTop sz="96208"/>
  </p:normalViewPr>
  <p:slideViewPr>
    <p:cSldViewPr snapToGrid="0" snapToObjects="1" showGuides="1">
      <p:cViewPr varScale="1">
        <p:scale>
          <a:sx n="150" d="100"/>
          <a:sy n="150" d="100"/>
        </p:scale>
        <p:origin x="168" y="560"/>
      </p:cViewPr>
      <p:guideLst>
        <p:guide orient="horz" pos="1920"/>
        <p:guide orient="horz" pos="2208"/>
        <p:guide orient="horz" pos="888"/>
        <p:guide orient="horz" pos="1080"/>
        <p:guide orient="horz"/>
        <p:guide pos="4128"/>
        <p:guide pos="3552"/>
        <p:guide orient="horz" pos="1608"/>
        <p:guide orient="horz" pos="34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48" d="100"/>
          <a:sy n="148" d="100"/>
        </p:scale>
        <p:origin x="354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2C7FD0-B033-D74C-9472-0B9B641D36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B7AEDA-686B-3F49-A610-3E3D20575F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CB09B3-5157-3D44-BCBF-48921DC5308C}" type="datetimeFigureOut">
              <a:rPr lang="en-US" smtClean="0"/>
              <a:t>7/22/22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1AC0BD-E06A-F441-94B0-1ADD82C545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1A3D30-2F33-1742-AB4E-6BFBB678B0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A89011-4B1C-544C-A9ED-88EB3C87B7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5041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1.png>
</file>

<file path=ppt/media/image12.png>
</file>

<file path=ppt/media/image2.pn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46490-D9C2-884C-8377-1704A87F15BA}" type="datetimeFigureOut">
              <a:rPr lang="en-US" smtClean="0"/>
              <a:t>7/22/22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100EC-23EB-1440-83D1-274E242F4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508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100EC-23EB-1440-83D1-274E242F4E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060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100EC-23EB-1440-83D1-274E242F4E4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234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100EC-23EB-1440-83D1-274E242F4E4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2052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100EC-23EB-1440-83D1-274E242F4E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388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100EC-23EB-1440-83D1-274E242F4E4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775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emf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-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erial view of UMass Amherst campus.">
            <a:extLst>
              <a:ext uri="{FF2B5EF4-FFF2-40B4-BE49-F238E27FC236}">
                <a16:creationId xmlns:a16="http://schemas.microsoft.com/office/drawing/2014/main" id="{06579B05-9547-FF49-A82F-FC93BF80F1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EDFC33A-A501-8F47-BA0D-D6DE8E358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08560"/>
            <a:ext cx="6435523" cy="2215585"/>
          </a:xfrm>
          <a:prstGeom prst="rect">
            <a:avLst/>
          </a:prstGeom>
          <a:gradFill flip="none" rotWithShape="1">
            <a:gsLst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C94552-76D0-454E-80CC-693F247F5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804687"/>
            <a:ext cx="6435523" cy="2497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6F155-4275-1644-90BB-BE572D2CF087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" y="608560"/>
            <a:ext cx="6435524" cy="2196127"/>
          </a:xfrm>
          <a:prstGeom prst="rect">
            <a:avLst/>
          </a:prstGeom>
          <a:noFill/>
        </p:spPr>
        <p:txBody>
          <a:bodyPr wrap="square" lIns="640080" tIns="0" rIns="640080" bIns="0" anchor="ctr">
            <a:noAutofit/>
          </a:bodyPr>
          <a:lstStyle>
            <a:lvl1pPr algn="l">
              <a:defRPr sz="4000" b="1" i="0" kern="1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 descr="University of Massachusetts Amherst. Be Revolutionary.">
            <a:extLst>
              <a:ext uri="{FF2B5EF4-FFF2-40B4-BE49-F238E27FC236}">
                <a16:creationId xmlns:a16="http://schemas.microsoft.com/office/drawing/2014/main" id="{3C50D843-EA42-8047-9788-4599D07457D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49849" y="665624"/>
            <a:ext cx="1891581" cy="756632"/>
          </a:xfrm>
          <a:prstGeom prst="rect">
            <a:avLst/>
          </a:prstGeom>
          <a:effectLst>
            <a:outerShdw blurRad="509240" dist="149621" dir="4140000" algn="tl" rotWithShape="0">
              <a:schemeClr val="bg1">
                <a:alpha val="76191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128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ec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6">
            <a:extLst>
              <a:ext uri="{FF2B5EF4-FFF2-40B4-BE49-F238E27FC236}">
                <a16:creationId xmlns:a16="http://schemas.microsoft.com/office/drawing/2014/main" id="{94466E8E-395C-3449-82EF-2E461C33E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l="50000" t="130000" r="50000" b="-30000"/>
            </a:path>
          </a:gra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B05121-4DCC-AC42-AEC5-8CEECCDE90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</a:p>
        </p:txBody>
      </p:sp>
      <p:pic>
        <p:nvPicPr>
          <p:cNvPr id="9" name="Picture 8" descr="Be Revolutionary.">
            <a:extLst>
              <a:ext uri="{FF2B5EF4-FFF2-40B4-BE49-F238E27FC236}">
                <a16:creationId xmlns:a16="http://schemas.microsoft.com/office/drawing/2014/main" id="{5C72B265-6BDA-0F45-BEDC-AD56E4D98F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355" y="891230"/>
            <a:ext cx="3417599" cy="708970"/>
          </a:xfrm>
          <a:prstGeom prst="rect">
            <a:avLst/>
          </a:prstGeom>
        </p:spPr>
      </p:pic>
      <p:pic>
        <p:nvPicPr>
          <p:cNvPr id="13" name="Picture 12" descr="University of Massachusetts Amherst.">
            <a:extLst>
              <a:ext uri="{FF2B5EF4-FFF2-40B4-BE49-F238E27FC236}">
                <a16:creationId xmlns:a16="http://schemas.microsoft.com/office/drawing/2014/main" id="{87B6125A-DE6B-994F-8C78-FDA4A5286D9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0152352" y="4923485"/>
            <a:ext cx="2313849" cy="9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109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ection Slides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6">
            <a:extLst>
              <a:ext uri="{FF2B5EF4-FFF2-40B4-BE49-F238E27FC236}">
                <a16:creationId xmlns:a16="http://schemas.microsoft.com/office/drawing/2014/main" id="{94466E8E-395C-3449-82EF-2E461C33E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39000">
                <a:schemeClr val="bg2">
                  <a:lumMod val="7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l="50000" t="130000" r="50000" b="-30000"/>
            </a:path>
          </a:gra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pic>
        <p:nvPicPr>
          <p:cNvPr id="3" name="Picture 2" descr="Be Revolutionary.">
            <a:extLst>
              <a:ext uri="{FF2B5EF4-FFF2-40B4-BE49-F238E27FC236}">
                <a16:creationId xmlns:a16="http://schemas.microsoft.com/office/drawing/2014/main" id="{156D3E33-0CFD-5143-AB30-528AA16AAA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354" y="891230"/>
            <a:ext cx="3417599" cy="708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B05121-4DCC-AC42-AEC5-8CEECCDE90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</a:p>
        </p:txBody>
      </p:sp>
      <p:pic>
        <p:nvPicPr>
          <p:cNvPr id="13" name="Picture 12" descr="University of Massachusetts Amherst.">
            <a:extLst>
              <a:ext uri="{FF2B5EF4-FFF2-40B4-BE49-F238E27FC236}">
                <a16:creationId xmlns:a16="http://schemas.microsoft.com/office/drawing/2014/main" id="{87B6125A-DE6B-994F-8C78-FDA4A5286D9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0152352" y="4923485"/>
            <a:ext cx="2313849" cy="9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861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Sec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6">
            <a:extLst>
              <a:ext uri="{FF2B5EF4-FFF2-40B4-BE49-F238E27FC236}">
                <a16:creationId xmlns:a16="http://schemas.microsoft.com/office/drawing/2014/main" id="{94466E8E-395C-3449-82EF-2E461C33E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l="50000" t="130000" r="50000" b="-30000"/>
            </a:path>
          </a:gra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B05121-4DCC-AC42-AEC5-8CEECCDE90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</a:p>
        </p:txBody>
      </p:sp>
      <p:pic>
        <p:nvPicPr>
          <p:cNvPr id="13" name="Picture 12" descr="University of Massachusetts Amherst.">
            <a:extLst>
              <a:ext uri="{FF2B5EF4-FFF2-40B4-BE49-F238E27FC236}">
                <a16:creationId xmlns:a16="http://schemas.microsoft.com/office/drawing/2014/main" id="{87B6125A-DE6B-994F-8C78-FDA4A5286D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0152352" y="4923485"/>
            <a:ext cx="2313849" cy="9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182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Section Slides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6">
            <a:extLst>
              <a:ext uri="{FF2B5EF4-FFF2-40B4-BE49-F238E27FC236}">
                <a16:creationId xmlns:a16="http://schemas.microsoft.com/office/drawing/2014/main" id="{94466E8E-395C-3449-82EF-2E461C33E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39000">
                <a:schemeClr val="bg2">
                  <a:lumMod val="7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l="50000" t="130000" r="50000" b="-30000"/>
            </a:path>
          </a:gra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B05121-4DCC-AC42-AEC5-8CEECCDE90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</a:p>
        </p:txBody>
      </p:sp>
      <p:pic>
        <p:nvPicPr>
          <p:cNvPr id="13" name="Picture 12" descr="University of Massachusetts Amherst.">
            <a:extLst>
              <a:ext uri="{FF2B5EF4-FFF2-40B4-BE49-F238E27FC236}">
                <a16:creationId xmlns:a16="http://schemas.microsoft.com/office/drawing/2014/main" id="{87B6125A-DE6B-994F-8C78-FDA4A5286D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0152352" y="4923485"/>
            <a:ext cx="2313849" cy="9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629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8">
            <a:extLst>
              <a:ext uri="{FF2B5EF4-FFF2-40B4-BE49-F238E27FC236}">
                <a16:creationId xmlns:a16="http://schemas.microsoft.com/office/drawing/2014/main" id="{20B7CBF4-87E3-CF43-8DC8-5F3A3BC4FC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245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3DB09-72E4-104C-91D3-C0254F5C2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00200"/>
            <a:ext cx="5486400" cy="2386914"/>
          </a:xfrm>
        </p:spPr>
        <p:txBody>
          <a:bodyPr wrap="square" tIns="0"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A5D0D9-DA77-004E-BEC6-4498B304F7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599" y="1600200"/>
            <a:ext cx="3932237" cy="1638385"/>
          </a:xfrm>
        </p:spPr>
        <p:txBody>
          <a:bodyPr wrap="square" tIns="0">
            <a:noAutofit/>
          </a:bodyPr>
          <a:lstStyle>
            <a:lvl1pPr marL="0" indent="0">
              <a:buNone/>
              <a:defRPr sz="15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8">
            <a:extLst>
              <a:ext uri="{FF2B5EF4-FFF2-40B4-BE49-F238E27FC236}">
                <a16:creationId xmlns:a16="http://schemas.microsoft.com/office/drawing/2014/main" id="{7CA1CCEE-9E1F-5845-A686-91030CC066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5512BC6-9F5C-BA4E-8E2C-BA4B025E81B5}"/>
              </a:ext>
            </a:extLst>
          </p:cNvPr>
          <p:cNvSpPr txBox="1">
            <a:spLocks/>
          </p:cNvSpPr>
          <p:nvPr userDrawn="1"/>
        </p:nvSpPr>
        <p:spPr>
          <a:xfrm>
            <a:off x="609600" y="627747"/>
            <a:ext cx="10972800" cy="590268"/>
          </a:xfrm>
          <a:prstGeom prst="rect">
            <a:avLst/>
          </a:prstGeom>
        </p:spPr>
        <p:txBody>
          <a:bodyPr vert="horz" wrap="square" lIns="365760" tIns="45720" rIns="36576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 baseline="0">
                <a:solidFill>
                  <a:srgbClr val="86263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17267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C10609-5F0E-204A-AABD-047F88F3D4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646191"/>
            <a:ext cx="5486400" cy="5297409"/>
          </a:xfrm>
        </p:spPr>
        <p:txBody>
          <a:bodyPr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299A5-3636-5A4B-BBC0-3F2A10F3CD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600200"/>
            <a:ext cx="5486400" cy="3514882"/>
          </a:xfrm>
        </p:spPr>
        <p:txBody>
          <a:bodyPr wrap="square" tIns="91440">
            <a:noAutofit/>
          </a:bodyPr>
          <a:lstStyle>
            <a:lvl1pPr marL="0" indent="0">
              <a:buNone/>
              <a:defRPr sz="15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18">
            <a:extLst>
              <a:ext uri="{FF2B5EF4-FFF2-40B4-BE49-F238E27FC236}">
                <a16:creationId xmlns:a16="http://schemas.microsoft.com/office/drawing/2014/main" id="{F725264C-64B5-D04E-8B82-9F6165EF2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989E26E-182A-7943-81CE-0788762C49E6}"/>
              </a:ext>
            </a:extLst>
          </p:cNvPr>
          <p:cNvSpPr txBox="1">
            <a:spLocks/>
          </p:cNvSpPr>
          <p:nvPr userDrawn="1"/>
        </p:nvSpPr>
        <p:spPr>
          <a:xfrm>
            <a:off x="609600" y="627747"/>
            <a:ext cx="5486400" cy="1631728"/>
          </a:xfrm>
          <a:prstGeom prst="rect">
            <a:avLst/>
          </a:prstGeom>
        </p:spPr>
        <p:txBody>
          <a:bodyPr vert="horz" wrap="square" lIns="365760" tIns="45720" rIns="36576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 baseline="0">
                <a:solidFill>
                  <a:srgbClr val="86263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10370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37724-C4E2-9B4E-B34D-9655887C1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746"/>
            <a:ext cx="10972800" cy="68476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61C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B21946-91C4-6D4F-A9ED-43B87E7F21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18">
            <a:extLst>
              <a:ext uri="{FF2B5EF4-FFF2-40B4-BE49-F238E27FC236}">
                <a16:creationId xmlns:a16="http://schemas.microsoft.com/office/drawing/2014/main" id="{4508C881-6CDF-5349-B40F-AF5B2EEEC7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201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D4B096-49B3-BE4C-8D71-CFEFE54464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578475"/>
          </a:xfrm>
          <a:prstGeom prst="rect">
            <a:avLst/>
          </a:prstGeom>
        </p:spPr>
        <p:txBody>
          <a:bodyPr vert="eaVert" wrap="square"/>
          <a:lstStyle>
            <a:lvl1pPr>
              <a:defRPr>
                <a:solidFill>
                  <a:srgbClr val="8626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1531EB-9C76-6043-BD97-66DDD6E2B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365125"/>
            <a:ext cx="7962900" cy="55784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18">
            <a:extLst>
              <a:ext uri="{FF2B5EF4-FFF2-40B4-BE49-F238E27FC236}">
                <a16:creationId xmlns:a16="http://schemas.microsoft.com/office/drawing/2014/main" id="{9DFE2358-B4D6-0F41-8BC1-85FE216BB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7210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page-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ass photo.">
            <a:extLst>
              <a:ext uri="{FF2B5EF4-FFF2-40B4-BE49-F238E27FC236}">
                <a16:creationId xmlns:a16="http://schemas.microsoft.com/office/drawing/2014/main" id="{EC530A29-B08A-3649-9B7C-51E62F18CF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hape 136">
            <a:extLst>
              <a:ext uri="{FF2B5EF4-FFF2-40B4-BE49-F238E27FC236}">
                <a16:creationId xmlns:a16="http://schemas.microsoft.com/office/drawing/2014/main" id="{02F523EE-5B2A-7148-95D7-758ADDF8D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9000">
                <a:schemeClr val="bg2">
                  <a:lumMod val="75000"/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130000" r="50000" b="-30000"/>
            </a:path>
          </a:gra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61BEC9-D58C-DD44-BAE1-D5E9C4476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47900"/>
            <a:ext cx="10972800" cy="6847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4296F8-B6DF-6542-9819-5648B9EA22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1069" y="5140790"/>
            <a:ext cx="2009583" cy="80281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6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644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-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erial view of UMass Amherst campus.">
            <a:extLst>
              <a:ext uri="{FF2B5EF4-FFF2-40B4-BE49-F238E27FC236}">
                <a16:creationId xmlns:a16="http://schemas.microsoft.com/office/drawing/2014/main" id="{25E85F2A-7C3D-C24C-AA73-A28BBED6FA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7" name="Picture 6" descr="University of Massachusetts Amherst. Be Revolutionary.">
            <a:extLst>
              <a:ext uri="{FF2B5EF4-FFF2-40B4-BE49-F238E27FC236}">
                <a16:creationId xmlns:a16="http://schemas.microsoft.com/office/drawing/2014/main" id="{0D45CCE9-18D1-7D42-B62A-133AFDDB3A0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27773" y="696109"/>
            <a:ext cx="2257388" cy="902955"/>
          </a:xfrm>
          <a:prstGeom prst="rect">
            <a:avLst/>
          </a:prstGeom>
          <a:effectLst>
            <a:outerShdw blurRad="508000" dist="38100" sx="67000" sy="67000" algn="tl" rotWithShape="0">
              <a:schemeClr val="bg1">
                <a:alpha val="69000"/>
              </a:scheme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EDFC33A-A501-8F47-BA0D-D6DE8E358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08560"/>
            <a:ext cx="6435523" cy="2215585"/>
          </a:xfrm>
          <a:prstGeom prst="rect">
            <a:avLst/>
          </a:prstGeom>
          <a:gradFill flip="none" rotWithShape="1">
            <a:gsLst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C94552-76D0-454E-80CC-693F247F5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804687"/>
            <a:ext cx="6435523" cy="2497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6F155-4275-1644-90BB-BE572D2CF087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" y="608560"/>
            <a:ext cx="6435524" cy="2196127"/>
          </a:xfrm>
          <a:prstGeom prst="rect">
            <a:avLst/>
          </a:prstGeom>
          <a:noFill/>
        </p:spPr>
        <p:txBody>
          <a:bodyPr wrap="square" lIns="640080" tIns="0" rIns="640080" bIns="0" anchor="ctr">
            <a:noAutofit/>
          </a:bodyPr>
          <a:lstStyle>
            <a:lvl1pPr algn="l">
              <a:defRPr sz="4000" b="1" i="0" kern="1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3047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-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creen Shot 2016-03-15 at 3.21.34 PM.png">
            <a:extLst>
              <a:ext uri="{FF2B5EF4-FFF2-40B4-BE49-F238E27FC236}">
                <a16:creationId xmlns:a16="http://schemas.microsoft.com/office/drawing/2014/main" id="{CBA11825-BE76-1D42-BDEC-852C9E41D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noFill/>
          <a:ln w="3175">
            <a:miter lim="400000"/>
          </a:ln>
          <a:effectLst/>
        </p:spPr>
      </p:pic>
      <p:pic>
        <p:nvPicPr>
          <p:cNvPr id="14" name="Screen Shot 2016-03-15 at 3.21.34 PM.png" descr="Aerial view of UMass Amherst campus.">
            <a:extLst>
              <a:ext uri="{FF2B5EF4-FFF2-40B4-BE49-F238E27FC236}">
                <a16:creationId xmlns:a16="http://schemas.microsoft.com/office/drawing/2014/main" id="{F77B8E9A-DF08-064F-8645-0EC6174D51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alphaModFix amt="5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0000"/>
                    </a14:imgEffect>
                    <a14:imgEffect>
                      <a14:colorTemperature colorTemp="7363"/>
                    </a14:imgEffect>
                    <a14:imgEffect>
                      <a14:saturation sat="106000"/>
                    </a14:imgEffect>
                    <a14:imgEffect>
                      <a14:brightnessContrast contras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70C0"/>
              </a:gs>
              <a:gs pos="55000">
                <a:srgbClr val="E5E5E4">
                  <a:alpha val="0"/>
                </a:srgbClr>
              </a:gs>
            </a:gsLst>
            <a:lin ang="16200000" scaled="1"/>
            <a:tileRect/>
          </a:gradFill>
          <a:ln w="3175">
            <a:miter lim="400000"/>
          </a:ln>
          <a:effectLst/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EDFC33A-A501-8F47-BA0D-D6DE8E358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082450"/>
            <a:ext cx="6435523" cy="2559931"/>
          </a:xfrm>
          <a:prstGeom prst="rect">
            <a:avLst/>
          </a:prstGeom>
          <a:gradFill flip="none" rotWithShape="1">
            <a:gsLst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C94552-76D0-454E-80CC-693F247F5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4622923"/>
            <a:ext cx="6435523" cy="2423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6F155-4275-1644-90BB-BE572D2CF087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" y="2426796"/>
            <a:ext cx="6435524" cy="2209031"/>
          </a:xfrm>
          <a:prstGeom prst="rect">
            <a:avLst/>
          </a:prstGeom>
          <a:noFill/>
        </p:spPr>
        <p:txBody>
          <a:bodyPr wrap="square" lIns="640080" tIns="0" rIns="640080" bIns="0" anchor="ctr">
            <a:noAutofit/>
          </a:bodyPr>
          <a:lstStyle>
            <a:lvl1pPr algn="l">
              <a:defRPr sz="4000" b="1" i="0" kern="1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University of Massachusetts Amherst. Be Revolutionary.">
            <a:extLst>
              <a:ext uri="{FF2B5EF4-FFF2-40B4-BE49-F238E27FC236}">
                <a16:creationId xmlns:a16="http://schemas.microsoft.com/office/drawing/2014/main" id="{51971787-B3C5-5647-8093-09544B15C72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975" y="5230802"/>
            <a:ext cx="2009583" cy="80281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21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1709C-34AA-F84C-82AD-3C214397A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2708876"/>
          </a:xfrm>
        </p:spPr>
        <p:txBody>
          <a:bodyPr lIns="36576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18">
            <a:extLst>
              <a:ext uri="{FF2B5EF4-FFF2-40B4-BE49-F238E27FC236}">
                <a16:creationId xmlns:a16="http://schemas.microsoft.com/office/drawing/2014/main" id="{0E10EF5A-04EA-674F-AD1D-AD411B8A03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562AE8D-F5DC-FE4E-AC90-A63824D31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746"/>
            <a:ext cx="10972800" cy="684769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26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45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95A43-BED1-4A4B-BAF9-56178EAC6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187450"/>
            <a:ext cx="10972800" cy="1060450"/>
          </a:xfrm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18">
            <a:extLst>
              <a:ext uri="{FF2B5EF4-FFF2-40B4-BE49-F238E27FC236}">
                <a16:creationId xmlns:a16="http://schemas.microsoft.com/office/drawing/2014/main" id="{E4E50E2A-2F20-4A41-A179-9C122AC7E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9E6AE5C-2EEB-8A4C-B160-06CF2D39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298"/>
            <a:ext cx="10515600" cy="652463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1C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625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BE81E-3A9B-A844-AF96-3A873C3A9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3314786"/>
          </a:xfrm>
        </p:spPr>
        <p:txBody>
          <a:bodyPr wrap="square" tIns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2C564-FDAE-4547-BAFB-1CD444996C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600200"/>
            <a:ext cx="5486400" cy="3314786"/>
          </a:xfrm>
        </p:spPr>
        <p:txBody>
          <a:bodyPr wrap="square" tIns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18">
            <a:extLst>
              <a:ext uri="{FF2B5EF4-FFF2-40B4-BE49-F238E27FC236}">
                <a16:creationId xmlns:a16="http://schemas.microsoft.com/office/drawing/2014/main" id="{AC5E408A-71A0-2C4A-A3E2-3D96E0AFAB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BAD3120-3E5F-154F-8D01-489882146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298"/>
            <a:ext cx="10515600" cy="652463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1C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090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3BF8D-EA15-3B4F-8222-50B10E953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298"/>
            <a:ext cx="10515600" cy="652463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1C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B41C6-7131-AF4D-8358-EB179D580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" y="1620203"/>
            <a:ext cx="5157787" cy="689917"/>
          </a:xfrm>
        </p:spPr>
        <p:txBody>
          <a:bodyPr wrap="square" tIns="0" anchor="t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4E1AC-86C2-6348-8ECE-90A2E61393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260249"/>
            <a:ext cx="5157787" cy="3593288"/>
          </a:xfrm>
        </p:spPr>
        <p:txBody>
          <a:bodyPr wrap="square" tIns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058D07-AA7F-CC46-B454-080949BF7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14535" y="1620203"/>
            <a:ext cx="5183188" cy="689917"/>
          </a:xfrm>
        </p:spPr>
        <p:txBody>
          <a:bodyPr wrap="square" tIns="0" anchor="t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8D6E8C-871A-A34A-AD18-85FADBBDE5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2254659"/>
            <a:ext cx="5183188" cy="3610452"/>
          </a:xfrm>
        </p:spPr>
        <p:txBody>
          <a:bodyPr wrap="square" tIns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18">
            <a:extLst>
              <a:ext uri="{FF2B5EF4-FFF2-40B4-BE49-F238E27FC236}">
                <a16:creationId xmlns:a16="http://schemas.microsoft.com/office/drawing/2014/main" id="{E04BFF80-51BD-0549-98B2-D8B718BEF4E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791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3BF8D-EA15-3B4F-8222-50B10E953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298"/>
            <a:ext cx="10515600" cy="652463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1C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B41C6-7131-AF4D-8358-EB179D580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7454" y="1337926"/>
            <a:ext cx="5157787" cy="412749"/>
          </a:xfrm>
        </p:spPr>
        <p:txBody>
          <a:bodyPr wrap="square" bIns="0" anchor="t">
            <a:noAutofit/>
          </a:bodyPr>
          <a:lstStyle>
            <a:lvl1pPr marL="0" indent="0">
              <a:buNone/>
              <a:defRPr sz="15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4E1AC-86C2-6348-8ECE-90A2E613936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97455" y="2063508"/>
            <a:ext cx="5157787" cy="1873492"/>
          </a:xfrm>
        </p:spPr>
        <p:txBody>
          <a:bodyPr wrap="square">
            <a:noAutofit/>
          </a:bodyPr>
          <a:lstStyle>
            <a:lvl1pPr marL="0" indent="0">
              <a:buFontTx/>
              <a:buNone/>
              <a:defRPr sz="1500" b="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058D07-AA7F-CC46-B454-080949BF7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2390" y="1337926"/>
            <a:ext cx="5183188" cy="412749"/>
          </a:xfrm>
        </p:spPr>
        <p:txBody>
          <a:bodyPr wrap="square" lIns="731520" bIns="0" anchor="t">
            <a:noAutofit/>
          </a:bodyPr>
          <a:lstStyle>
            <a:lvl1pPr marL="0" indent="0">
              <a:buFontTx/>
              <a:buNone/>
              <a:defRPr sz="15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8D6E8C-871A-A34A-AD18-85FADBBDE57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096000" y="2063508"/>
            <a:ext cx="5183188" cy="1873492"/>
          </a:xfrm>
        </p:spPr>
        <p:txBody>
          <a:bodyPr wrap="square" lIns="731520">
            <a:noAutofit/>
          </a:bodyPr>
          <a:lstStyle>
            <a:lvl1pPr marL="0" indent="0">
              <a:buFont typeface="+mj-lt"/>
              <a:buNone/>
              <a:defRPr sz="1500" b="0"/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</a:lstStyle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CB425EC-6FBC-D046-B606-F488ABFCB29E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090247" y="1345077"/>
            <a:ext cx="5753" cy="4278083"/>
          </a:xfrm>
          <a:prstGeom prst="line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8">
            <a:extLst>
              <a:ext uri="{FF2B5EF4-FFF2-40B4-BE49-F238E27FC236}">
                <a16:creationId xmlns:a16="http://schemas.microsoft.com/office/drawing/2014/main" id="{B9BCECE7-9910-2C40-9D3C-E861C04910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8791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05121-4DCC-AC42-AEC5-8CEECCDE9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746"/>
            <a:ext cx="10972800" cy="684769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26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18">
            <a:extLst>
              <a:ext uri="{FF2B5EF4-FFF2-40B4-BE49-F238E27FC236}">
                <a16:creationId xmlns:a16="http://schemas.microsoft.com/office/drawing/2014/main" id="{A2D39CAE-F686-CB43-9D26-6B89736582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412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36">
            <a:extLst>
              <a:ext uri="{FF2B5EF4-FFF2-40B4-BE49-F238E27FC236}">
                <a16:creationId xmlns:a16="http://schemas.microsoft.com/office/drawing/2014/main" id="{E8CAAEC9-CB0C-B948-B9C9-1A2E5615997D}"/>
              </a:ext>
            </a:extLst>
          </p:cNvPr>
          <p:cNvSpPr/>
          <p:nvPr userDrawn="1"/>
        </p:nvSpPr>
        <p:spPr>
          <a:xfrm>
            <a:off x="0" y="111760"/>
            <a:ext cx="12192000" cy="5897965"/>
          </a:xfrm>
          <a:prstGeom prst="rect">
            <a:avLst/>
          </a:prstGeom>
          <a:gradFill flip="none" rotWithShape="1">
            <a:gsLst>
              <a:gs pos="77000">
                <a:srgbClr val="E5E5E4"/>
              </a:gs>
              <a:gs pos="12000">
                <a:srgbClr val="E5E5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3175">
            <a:miter lim="400000"/>
          </a:ln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2200">
                <a:solidFill>
                  <a:srgbClr val="6D1327"/>
                </a:solidFill>
              </a:defRPr>
            </a:pPr>
            <a:endParaRPr dirty="0"/>
          </a:p>
        </p:txBody>
      </p:sp>
      <p:sp>
        <p:nvSpPr>
          <p:cNvPr id="13" name="Shape 136">
            <a:extLst>
              <a:ext uri="{FF2B5EF4-FFF2-40B4-BE49-F238E27FC236}">
                <a16:creationId xmlns:a16="http://schemas.microsoft.com/office/drawing/2014/main" id="{EA2408B0-0D4D-1746-8990-71A479C20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chemeClr val="tx1"/>
          </a:soli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9" name="Shape 136">
            <a:extLst>
              <a:ext uri="{FF2B5EF4-FFF2-40B4-BE49-F238E27FC236}">
                <a16:creationId xmlns:a16="http://schemas.microsoft.com/office/drawing/2014/main" id="{FB2B384C-5CD1-8B4F-A88B-552E4A981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342207"/>
          </a:xfrm>
          <a:prstGeom prst="rect">
            <a:avLst/>
          </a:prstGeom>
          <a:solidFill>
            <a:srgbClr val="861C33"/>
          </a:soli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45678B-3948-BB41-985D-9A307304E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8296"/>
            <a:ext cx="10972800" cy="684769"/>
          </a:xfrm>
          <a:prstGeom prst="rect">
            <a:avLst/>
          </a:prstGeom>
        </p:spPr>
        <p:txBody>
          <a:bodyPr vert="horz" wrap="none" lIns="365760" tIns="45720" rIns="36576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055198-6587-874B-87F3-9D0A2CA11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2286000"/>
          </a:xfrm>
          <a:prstGeom prst="rect">
            <a:avLst/>
          </a:prstGeom>
        </p:spPr>
        <p:txBody>
          <a:bodyPr vert="horz" wrap="none" lIns="365760" tIns="0" rIns="36576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 descr="University of Massachusetts Amherst. Be Revolutionary.">
            <a:extLst>
              <a:ext uri="{FF2B5EF4-FFF2-40B4-BE49-F238E27FC236}">
                <a16:creationId xmlns:a16="http://schemas.microsoft.com/office/drawing/2014/main" id="{65F8FA06-DE15-BE4C-A614-F931FB6524A7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035" y="6121485"/>
            <a:ext cx="1302721" cy="520426"/>
          </a:xfrm>
          <a:prstGeom prst="rect">
            <a:avLst/>
          </a:prstGeom>
        </p:spPr>
      </p:pic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AE7AF046-1D6D-8142-97E0-0A361D322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269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60" r:id="rId8"/>
    <p:sldLayoutId id="2147483654" r:id="rId9"/>
    <p:sldLayoutId id="2147483661" r:id="rId10"/>
    <p:sldLayoutId id="2147483662" r:id="rId11"/>
    <p:sldLayoutId id="2147483664" r:id="rId12"/>
    <p:sldLayoutId id="2147483665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3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 baseline="0">
          <a:solidFill>
            <a:srgbClr val="861C3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2000" b="1" i="0" kern="1200" cap="none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48" userDrawn="1">
          <p15:clr>
            <a:srgbClr val="F26B43"/>
          </p15:clr>
        </p15:guide>
        <p15:guide id="2" orient="horz" pos="4176" userDrawn="1">
          <p15:clr>
            <a:srgbClr val="F26B43"/>
          </p15:clr>
        </p15:guide>
        <p15:guide id="3" pos="624" userDrawn="1">
          <p15:clr>
            <a:srgbClr val="F26B43"/>
          </p15:clr>
        </p15:guide>
        <p15:guide id="6" pos="384" userDrawn="1">
          <p15:clr>
            <a:srgbClr val="F26B43"/>
          </p15:clr>
        </p15:guide>
        <p15:guide id="7" pos="7296" userDrawn="1">
          <p15:clr>
            <a:srgbClr val="F26B43"/>
          </p15:clr>
        </p15:guide>
        <p15:guide id="8" orient="horz" pos="1008" userDrawn="1">
          <p15:clr>
            <a:srgbClr val="F26B43"/>
          </p15:clr>
        </p15:guide>
        <p15:guide id="9" orient="horz" pos="1416" userDrawn="1">
          <p15:clr>
            <a:srgbClr val="F26B43"/>
          </p15:clr>
        </p15:guide>
        <p15:guide id="10" orient="horz" pos="2448" userDrawn="1">
          <p15:clr>
            <a:srgbClr val="F26B43"/>
          </p15:clr>
        </p15:guide>
        <p15:guide id="11" orient="horz" pos="3552" userDrawn="1">
          <p15:clr>
            <a:srgbClr val="F26B43"/>
          </p15:clr>
        </p15:guide>
        <p15:guide id="12" orient="horz" pos="748" userDrawn="1">
          <p15:clr>
            <a:srgbClr val="F26B43"/>
          </p15:clr>
        </p15:guide>
        <p15:guide id="13" orient="horz" pos="3744" userDrawn="1">
          <p15:clr>
            <a:srgbClr val="F26B43"/>
          </p15:clr>
        </p15:guide>
        <p15:guide id="14" pos="3840" userDrawn="1">
          <p15:clr>
            <a:srgbClr val="F26B43"/>
          </p15:clr>
        </p15:guide>
        <p15:guide id="15" pos="4128" userDrawn="1">
          <p15:clr>
            <a:srgbClr val="F26B43"/>
          </p15:clr>
        </p15:guide>
        <p15:guide id="16" pos="35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he@umass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6CE8122-31C9-304F-BE6C-5EEFBF2DC1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/>
              <a:t>Foundations of Data Science </a:t>
            </a:r>
            <a:br>
              <a:rPr lang="en-US" sz="3600" dirty="0"/>
            </a:br>
            <a:r>
              <a:rPr lang="en-US" sz="3600" dirty="0"/>
              <a:t>Summer 2022 orientation</a:t>
            </a:r>
          </a:p>
        </p:txBody>
      </p:sp>
    </p:spTree>
    <p:extLst>
      <p:ext uri="{BB962C8B-B14F-4D97-AF65-F5344CB8AC3E}">
        <p14:creationId xmlns:p14="http://schemas.microsoft.com/office/powerpoint/2010/main" val="3179677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1EBAB0-FEFA-F84C-9799-DA58F0DC4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763919"/>
            <a:ext cx="10601739" cy="382187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Instructors</a:t>
            </a:r>
          </a:p>
          <a:p>
            <a:r>
              <a:rPr lang="en-US" b="0" dirty="0"/>
              <a:t>Yao Li (</a:t>
            </a:r>
            <a:r>
              <a:rPr lang="en-US" b="0" dirty="0" err="1"/>
              <a:t>liyao@umass.edu</a:t>
            </a:r>
            <a:r>
              <a:rPr lang="en-US" b="0" dirty="0"/>
              <a:t>) and Yulong Lu (</a:t>
            </a:r>
            <a:r>
              <a:rPr lang="en-US" b="0" dirty="0" err="1"/>
              <a:t>yulonglu@umass.edu</a:t>
            </a:r>
            <a:r>
              <a:rPr lang="en-US" b="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Recitation/</a:t>
            </a:r>
            <a:r>
              <a:rPr lang="en-US"/>
              <a:t>Group Project</a:t>
            </a:r>
            <a:endParaRPr lang="en-US" dirty="0"/>
          </a:p>
          <a:p>
            <a:r>
              <a:rPr lang="en-US" b="0" dirty="0"/>
              <a:t>Brian Van </a:t>
            </a:r>
            <a:r>
              <a:rPr lang="en-US" b="0" dirty="0" err="1"/>
              <a:t>Koten</a:t>
            </a:r>
            <a:r>
              <a:rPr lang="en-US" b="0" dirty="0"/>
              <a:t> (</a:t>
            </a:r>
            <a:r>
              <a:rPr lang="en-US" b="0" dirty="0" err="1"/>
              <a:t>bvankoten@umass.edu</a:t>
            </a:r>
            <a:r>
              <a:rPr lang="en-US" b="0" dirty="0"/>
              <a:t>) and </a:t>
            </a:r>
            <a:r>
              <a:rPr lang="en-US" b="0" dirty="0" err="1"/>
              <a:t>Haben</a:t>
            </a:r>
            <a:r>
              <a:rPr lang="en-US" b="0" dirty="0"/>
              <a:t> Michael (</a:t>
            </a:r>
            <a:r>
              <a:rPr lang="en-US" b="0" dirty="0" err="1"/>
              <a:t>hmichael@umass.edu</a:t>
            </a:r>
            <a:r>
              <a:rPr lang="en-US" b="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Teaching assistants</a:t>
            </a:r>
          </a:p>
          <a:p>
            <a:r>
              <a:rPr lang="en-US" b="0" dirty="0"/>
              <a:t>Shai He (</a:t>
            </a:r>
            <a:r>
              <a:rPr lang="en-US" b="0" dirty="0">
                <a:hlinkClick r:id="rId3"/>
              </a:rPr>
              <a:t>she@umass.edu</a:t>
            </a:r>
            <a:r>
              <a:rPr lang="en-US" b="0" dirty="0"/>
              <a:t>) and Harsh Dubey (</a:t>
            </a:r>
            <a:r>
              <a:rPr lang="en-US" b="0" dirty="0" err="1"/>
              <a:t>dubey@math.umass.edu</a:t>
            </a:r>
            <a:r>
              <a:rPr lang="en-US" b="0" dirty="0"/>
              <a:t>)</a:t>
            </a:r>
          </a:p>
          <a:p>
            <a:endParaRPr lang="en-US" b="0" dirty="0"/>
          </a:p>
          <a:p>
            <a:endParaRPr lang="en-US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Course website on Moodle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Lectures, labs and office hours are all hold on zoom. </a:t>
            </a:r>
            <a:r>
              <a:rPr lang="en-US" b="0" dirty="0"/>
              <a:t>Zoom links and recorded meetings can be found on the Moodle site.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Grades are based on the attendance of lectures and labs, homework and the final project.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D6DFBC-B720-B049-AA39-243D5355C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information</a:t>
            </a:r>
          </a:p>
        </p:txBody>
      </p:sp>
    </p:spTree>
    <p:extLst>
      <p:ext uri="{BB962C8B-B14F-4D97-AF65-F5344CB8AC3E}">
        <p14:creationId xmlns:p14="http://schemas.microsoft.com/office/powerpoint/2010/main" val="1057490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1EBAB0-FEFA-F84C-9799-DA58F0DC4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187450"/>
            <a:ext cx="10972800" cy="4507672"/>
          </a:xfrm>
        </p:spPr>
        <p:txBody>
          <a:bodyPr/>
          <a:lstStyle/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Week 1</a:t>
            </a:r>
            <a:br>
              <a:rPr lang="en-US" dirty="0"/>
            </a:br>
            <a:br>
              <a:rPr lang="en-US" dirty="0"/>
            </a:br>
            <a:r>
              <a:rPr lang="en-US" b="0" dirty="0"/>
              <a:t>Monday: Lecture 1 9:30-11:00, Lab 1 2:30-3:30</a:t>
            </a:r>
            <a:br>
              <a:rPr lang="en-US" dirty="0"/>
            </a:br>
            <a:r>
              <a:rPr lang="en-US" b="0" dirty="0"/>
              <a:t>Tuesday: Lecture 2 9:30-11:00, Lab 2 2:30-3:30, HW 1 assigned after lecture</a:t>
            </a:r>
            <a:br>
              <a:rPr lang="en-US" dirty="0"/>
            </a:br>
            <a:r>
              <a:rPr lang="en-US" dirty="0"/>
              <a:t>Wednesday: Group office hour 1 9:00-11:30, Instructor office hour 1: 1:00-2:00</a:t>
            </a:r>
            <a:br>
              <a:rPr lang="en-US" dirty="0"/>
            </a:br>
            <a:r>
              <a:rPr lang="en-US" b="0" dirty="0"/>
              <a:t>Thursday: Lecture 3 9:30-11:00, Lab 3 2:30-3:30</a:t>
            </a:r>
            <a:br>
              <a:rPr lang="en-US" dirty="0"/>
            </a:br>
            <a:r>
              <a:rPr lang="en-US" b="0" dirty="0"/>
              <a:t>Friday: Lecture 4 9:30-11:00, Lab4 1:00-2:00, Group office hour 2 2:30-5:00, HW 2 assigned after lecture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Week 2</a:t>
            </a:r>
            <a:br>
              <a:rPr lang="en-US" dirty="0"/>
            </a:br>
            <a:br>
              <a:rPr lang="en-US" dirty="0"/>
            </a:br>
            <a:r>
              <a:rPr lang="en-US" b="0" dirty="0"/>
              <a:t>Monday: Lecture 5 9:30-11:00, Lab 5 1:00-2:00, </a:t>
            </a:r>
            <a:r>
              <a:rPr lang="en-US" dirty="0"/>
              <a:t>Group office hour 3 2:30-5:00</a:t>
            </a:r>
            <a:br>
              <a:rPr lang="en-US" dirty="0"/>
            </a:br>
            <a:r>
              <a:rPr lang="en-US" b="0" dirty="0"/>
              <a:t>Tuesday: Lecture 6 9:30-11:00, Lab 6 2:30-3:30, HW 3 assigned after lecture</a:t>
            </a:r>
            <a:br>
              <a:rPr lang="en-US" dirty="0"/>
            </a:br>
            <a:r>
              <a:rPr lang="en-US" dirty="0"/>
              <a:t>Wednesday: Group office hour 4 9:00-11:30, Instructor office hour 2: 1:00-2:00, Lab 7 2:30-3:30</a:t>
            </a:r>
            <a:br>
              <a:rPr lang="en-US" dirty="0"/>
            </a:br>
            <a:r>
              <a:rPr lang="en-US" b="0" dirty="0"/>
              <a:t>Thursday: Lecture 7 9:30-11:00, Lab 8 2:30-3:30</a:t>
            </a:r>
            <a:br>
              <a:rPr lang="en-US" dirty="0"/>
            </a:br>
            <a:r>
              <a:rPr lang="en-US" b="0" dirty="0"/>
              <a:t>Friday: Lecture 8 9:30-11:00, </a:t>
            </a:r>
            <a:r>
              <a:rPr lang="en-US" dirty="0"/>
              <a:t>Final group presentation</a:t>
            </a:r>
            <a:r>
              <a:rPr lang="en-US" b="0" dirty="0"/>
              <a:t> 1:30-3:30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D6DFBC-B720-B049-AA39-243D5355C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 </a:t>
            </a:r>
          </a:p>
        </p:txBody>
      </p:sp>
    </p:spTree>
    <p:extLst>
      <p:ext uri="{BB962C8B-B14F-4D97-AF65-F5344CB8AC3E}">
        <p14:creationId xmlns:p14="http://schemas.microsoft.com/office/powerpoint/2010/main" val="3995033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1EBAB0-FEFA-F84C-9799-DA58F0DC4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187450"/>
            <a:ext cx="10972800" cy="4070350"/>
          </a:xfrm>
        </p:spPr>
        <p:txBody>
          <a:bodyPr/>
          <a:lstStyle/>
          <a:p>
            <a:r>
              <a:rPr lang="en-US" b="0" dirty="0" err="1"/>
              <a:t>Jupyterhub</a:t>
            </a:r>
            <a:r>
              <a:rPr lang="en-US" b="0" dirty="0"/>
              <a:t> at http://datahub2.cs.umass.edu/user/</a:t>
            </a:r>
            <a:r>
              <a:rPr lang="en-US" dirty="0"/>
              <a:t>username</a:t>
            </a:r>
            <a:r>
              <a:rPr lang="en-US" b="0" dirty="0"/>
              <a:t>/tree/materials-su22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D6DFBC-B720-B049-AA39-243D5355C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infrastructure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300F1E8-2D3E-2D48-A88D-6A167FE8D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134" y="1600200"/>
            <a:ext cx="8022535" cy="348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638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1EBAB0-FEFA-F84C-9799-DA58F0DC4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393825"/>
            <a:ext cx="10972800" cy="4185708"/>
          </a:xfrm>
        </p:spPr>
        <p:txBody>
          <a:bodyPr/>
          <a:lstStyle/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Textbook: Computational and Inferential Thinking</a:t>
            </a:r>
          </a:p>
          <a:p>
            <a:r>
              <a:rPr lang="en-US" dirty="0"/>
              <a:t>      </a:t>
            </a:r>
            <a:r>
              <a:rPr lang="en-US" sz="1200" b="0" dirty="0"/>
              <a:t>https://</a:t>
            </a:r>
            <a:r>
              <a:rPr lang="en-US" sz="1200" b="0" dirty="0" err="1"/>
              <a:t>inferentialthinking.com</a:t>
            </a:r>
            <a:r>
              <a:rPr lang="en-US" sz="1200" b="0" dirty="0"/>
              <a:t>/chapters/01/1/</a:t>
            </a:r>
            <a:r>
              <a:rPr lang="en-US" sz="1200" b="0" dirty="0" err="1"/>
              <a:t>intro.html</a:t>
            </a:r>
            <a:endParaRPr lang="en-US" sz="1200" b="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Eight lectures on Foundations of Data Science </a:t>
            </a:r>
            <a:r>
              <a:rPr lang="en-US" b="0" dirty="0"/>
              <a:t>with emphasis 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Python-based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Data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Probabilistic and statistical reasoning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Practical examples 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Project group forming </a:t>
            </a:r>
            <a:r>
              <a:rPr lang="en-US" dirty="0"/>
              <a:t>by Tuesday of the first week. </a:t>
            </a:r>
            <a:r>
              <a:rPr lang="en-US" b="0" dirty="0"/>
              <a:t>Each group has 3-4 students.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Nine projects from the instructor team.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Depending on the interests, </a:t>
            </a:r>
            <a:r>
              <a:rPr lang="en-US" dirty="0"/>
              <a:t>new projects may be developed </a:t>
            </a:r>
            <a:r>
              <a:rPr lang="en-US" b="0" dirty="0"/>
              <a:t>by some groups under the guidance of Brian and </a:t>
            </a:r>
            <a:r>
              <a:rPr lang="en-US" b="0" dirty="0" err="1"/>
              <a:t>Haben</a:t>
            </a:r>
            <a:r>
              <a:rPr lang="en-US" b="0" dirty="0"/>
              <a:t> in the group office hours.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Final project presentation </a:t>
            </a:r>
            <a:r>
              <a:rPr lang="en-US" b="0" dirty="0"/>
              <a:t>will take place on </a:t>
            </a:r>
            <a:r>
              <a:rPr lang="en-US" dirty="0"/>
              <a:t>Friday of the second week</a:t>
            </a:r>
            <a:r>
              <a:rPr lang="en-US" b="0" dirty="0"/>
              <a:t>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D6DFBC-B720-B049-AA39-243D5355C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Highlights</a:t>
            </a:r>
          </a:p>
        </p:txBody>
      </p:sp>
    </p:spTree>
    <p:extLst>
      <p:ext uri="{BB962C8B-B14F-4D97-AF65-F5344CB8AC3E}">
        <p14:creationId xmlns:p14="http://schemas.microsoft.com/office/powerpoint/2010/main" val="2511112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6B890A-DA86-3544-9A6B-E1B2E1667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62039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862633"/>
      </a:dk2>
      <a:lt2>
        <a:srgbClr val="76797D"/>
      </a:lt2>
      <a:accent1>
        <a:srgbClr val="9B2B24"/>
      </a:accent1>
      <a:accent2>
        <a:srgbClr val="D1A117"/>
      </a:accent2>
      <a:accent3>
        <a:srgbClr val="A8431E"/>
      </a:accent3>
      <a:accent4>
        <a:srgbClr val="C67530"/>
      </a:accent4>
      <a:accent5>
        <a:srgbClr val="A79968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Y20 UMass Amherst powerpoint template" id="{CCCEF1AB-87F8-784D-9588-5DD0676C8CB2}" vid="{F09BAA8A-B50E-A246-A005-9B76C88E7A6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431</TotalTime>
  <Words>408</Words>
  <Application>Microsoft Macintosh PowerPoint</Application>
  <PresentationFormat>Widescreen</PresentationFormat>
  <Paragraphs>39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Frutiger LT Std 45 Light</vt:lpstr>
      <vt:lpstr>Arial</vt:lpstr>
      <vt:lpstr>Calibri</vt:lpstr>
      <vt:lpstr>Wingdings</vt:lpstr>
      <vt:lpstr>Office Theme</vt:lpstr>
      <vt:lpstr>Foundations of Data Science  Summer 2022 orientation</vt:lpstr>
      <vt:lpstr>Course information</vt:lpstr>
      <vt:lpstr>Course schedule </vt:lpstr>
      <vt:lpstr>Course infrastructure</vt:lpstr>
      <vt:lpstr>Course Highlights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 Marshall</dc:creator>
  <cp:lastModifiedBy>Microsoft Office User</cp:lastModifiedBy>
  <cp:revision>29</cp:revision>
  <cp:lastPrinted>2020-01-14T20:22:50Z</cp:lastPrinted>
  <dcterms:created xsi:type="dcterms:W3CDTF">2020-03-27T13:28:37Z</dcterms:created>
  <dcterms:modified xsi:type="dcterms:W3CDTF">2022-07-22T16:00:30Z</dcterms:modified>
</cp:coreProperties>
</file>

<file path=docProps/thumbnail.jpeg>
</file>